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media26.m4a" ContentType="audio/mp4"/>
  <Override PartName="/ppt/media/image1.jpeg" ContentType="image/jpeg"/>
  <Override PartName="/ppt/media/image3.png" ContentType="image/png"/>
  <Override PartName="/ppt/media/media5.m4a" ContentType="audio/mp4"/>
  <Override PartName="/ppt/media/media23.m4a" ContentType="audio/mp4"/>
  <Override PartName="/ppt/media/hdphoto1.wdp" ContentType="image/vnd.ms-photo"/>
  <Override PartName="/ppt/media/image2.jpeg" ContentType="image/jpeg"/>
  <Override PartName="/ppt/media/image4.jpeg" ContentType="image/jpeg"/>
  <Override PartName="/ppt/media/image6.png" ContentType="image/png"/>
  <Override PartName="/ppt/media/media7.m4a" ContentType="audio/mp4"/>
  <Override PartName="/ppt/media/media8.m4a" ContentType="audio/mp4"/>
  <Override PartName="/ppt/media/media9.m4a" ContentType="audio/mp4"/>
  <Override PartName="/ppt/media/media10.m4a" ContentType="audio/mp4"/>
  <Override PartName="/ppt/media/media11.m4a" ContentType="audio/mp4"/>
  <Override PartName="/ppt/media/media12.m4a" ContentType="audio/mp4"/>
  <Override PartName="/ppt/media/media13.m4a" ContentType="audio/mp4"/>
  <Override PartName="/ppt/media/media14.m4a" ContentType="audio/mp4"/>
  <Override PartName="/ppt/media/media15.m4a" ContentType="audio/mp4"/>
  <Override PartName="/ppt/media/media16.m4a" ContentType="audio/mp4"/>
  <Override PartName="/ppt/media/media17.m4a" ContentType="audio/mp4"/>
  <Override PartName="/ppt/media/media18.m4a" ContentType="audio/mp4"/>
  <Override PartName="/ppt/media/media19.m4a" ContentType="audio/mp4"/>
  <Override PartName="/ppt/media/media20.m4a" ContentType="audio/mp4"/>
  <Override PartName="/ppt/media/media21.m4a" ContentType="audio/mp4"/>
  <Override PartName="/ppt/media/media22.m4a" ContentType="audio/mp4"/>
  <Override PartName="/ppt/media/media24.m4a" ContentType="audio/mp4"/>
  <Override PartName="/ppt/media/media25.m4a" ContentType="audio/mp4"/>
  <Override PartName="/ppt/media/media27.m4a" ContentType="audio/mp4"/>
  <Override PartName="/ppt/media/media28.m4a" ContentType="audio/mp4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9906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presProps" Target="presProps.xml"/>
</Relationships>
</file>

<file path=ppt/media/hdphoto1.wdp>
</file>

<file path=ppt/media/image1.jpeg>
</file>

<file path=ppt/media/image2.jpeg>
</file>

<file path=ppt/media/image3.png>
</file>

<file path=ppt/media/image4.jpeg>
</file>

<file path=ppt/media/image6.png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5.m4a>
</file>

<file path=ppt/media/media7.m4a>
</file>

<file path=ppt/media/media8.m4a>
</file>

<file path=ppt/media/media9.m4a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ja-JP" sz="1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クリックしてスライドを移動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クリックしてノートの書式を編集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&lt;ヘッダー&gt;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dt" idx="3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&lt;日付/時刻&gt;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ftr" idx="3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sldNum" idx="3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buNone/>
            </a:pPr>
            <a:fld id="{61F0AE93-E109-4902-86C1-1F6158CBEAC2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&lt;番号&gt;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1200240" y="1143000"/>
            <a:ext cx="4457520" cy="308592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3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18F8139-5034-43C6-A646-E30BB392C0CF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&lt;番号&gt;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タイトル スライド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238400" y="1122480"/>
            <a:ext cx="742932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0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4F5E261-22FC-403F-AF94-E1D90898EF4F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タイトル付きのコンテン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82200" y="457200"/>
            <a:ext cx="319464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211280" y="987480"/>
            <a:ext cx="50144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82200" y="2057400"/>
            <a:ext cx="319464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0" lang="ja-JP" sz="13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3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F368E7B-8EC6-4A65-BC10-021DE0D53955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タイトル付きの図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2200" y="457200"/>
            <a:ext cx="319464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211280" y="987480"/>
            <a:ext cx="50144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クリックしてアウトラインのテキストを編集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6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7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82200" y="2057400"/>
            <a:ext cx="319464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0" lang="ja-JP" sz="13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3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6CCEC43-4E4F-44A5-8420-6A8581C6C3A0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タイトルと縦書きテキスト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81120" y="1825560"/>
            <a:ext cx="85435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dt" idx="4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ftr" idx="5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sldNum" idx="6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DDC6088-F969-465F-97F7-084FD55A64FA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縦書きタイトルと&#10;縦書きテキスト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089120" y="365040"/>
            <a:ext cx="21355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81120" y="365040"/>
            <a:ext cx="628380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7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ftr" idx="8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sldNum" idx="9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26843E5-E080-4B69-B0E9-26EA73ED6E06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タイトルとコンテン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81120" y="1825560"/>
            <a:ext cx="85435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dt" idx="10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ftr" idx="11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sldNum" idx="12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E0D02AC-5D78-4D07-9552-307361750808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セクション見出し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75720" y="170964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75720" y="4589640"/>
            <a:ext cx="854352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0" lang="ja-JP" sz="195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3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ftr" idx="14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sldNum" idx="15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450A2D4-6806-4B99-94C5-647AB75A33EE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2 つのコンテン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81120" y="1825560"/>
            <a:ext cx="42098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14800" y="1825560"/>
            <a:ext cx="42098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dt" idx="16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ftr" idx="17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sldNum" idx="18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9643FCA-2D8D-4EB7-8FBE-D10C1746A8E1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比較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8220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82200" y="1681200"/>
            <a:ext cx="419040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1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82200" y="2505240"/>
            <a:ext cx="419040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14800" y="1681200"/>
            <a:ext cx="4210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1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014800" y="2505240"/>
            <a:ext cx="4210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dt" idx="19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6" name="PlaceHolder 7"/>
          <p:cNvSpPr>
            <a:spLocks noGrp="1"/>
          </p:cNvSpPr>
          <p:nvPr>
            <p:ph type="ftr" idx="20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7" name="PlaceHolder 8"/>
          <p:cNvSpPr>
            <a:spLocks noGrp="1"/>
          </p:cNvSpPr>
          <p:nvPr>
            <p:ph type="sldNum" idx="21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A63EB77-E908-4C9A-ADAF-FF6BCDBA69B4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タイトルのみ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dt" idx="22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ftr" idx="23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sldNum" idx="24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2242154-1B7A-4474-B51A-74C8FD5A6678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白紙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dt" idx="25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ftr" idx="26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sldNum" idx="27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34D455D-C23D-4CC3-8877-F2AD8E02816D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クリックしてタイトルテキストを編集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クリックしてアウトラインのテキストを編集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</a:t>
            </a:r>
            <a:r>
              <a:rPr b="0" lang="ja-JP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6</a:t>
            </a:r>
            <a:r>
              <a:rPr b="0" lang="ja-JP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7</a:t>
            </a:r>
            <a:r>
              <a:rPr b="0" lang="ja-JP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microsoft.com/office/2007/relationships/hdphoto" Target="../media/hdphoto1.wdp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hyperlink" Target="mailto:fu20626@g.kogakuin.jp" TargetMode="External"/><Relationship Id="rId7" Type="http://schemas.openxmlformats.org/officeDocument/2006/relationships/hyperlink" Target="mailto:fu20626@g.kogakuin.jp" TargetMode="External"/><Relationship Id="rId8" Type="http://schemas.openxmlformats.org/officeDocument/2006/relationships/audio" Target="../media/media5.m4a"/><Relationship Id="rId9" Type="http://schemas.microsoft.com/office/2007/relationships/media" Target="../media/media5.m4a"/><Relationship Id="rId10" Type="http://schemas.openxmlformats.org/officeDocument/2006/relationships/image" Target="../media/image6.pn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audio" Target="../media/media15.m4a"/><Relationship Id="rId2" Type="http://schemas.microsoft.com/office/2007/relationships/media" Target="../media/media15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audio" Target="../media/media16.m4a"/><Relationship Id="rId2" Type="http://schemas.microsoft.com/office/2007/relationships/media" Target="../media/media16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audio" Target="../media/media17.m4a"/><Relationship Id="rId2" Type="http://schemas.microsoft.com/office/2007/relationships/media" Target="../media/media17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audio" Target="../media/media18.m4a"/><Relationship Id="rId2" Type="http://schemas.microsoft.com/office/2007/relationships/media" Target="../media/media18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audio" Target="../media/media19.m4a"/><Relationship Id="rId2" Type="http://schemas.microsoft.com/office/2007/relationships/media" Target="../media/media19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audio" Target="../media/media20.m4a"/><Relationship Id="rId2" Type="http://schemas.microsoft.com/office/2007/relationships/media" Target="../media/media20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audio" Target="../media/media21.m4a"/><Relationship Id="rId2" Type="http://schemas.microsoft.com/office/2007/relationships/media" Target="../media/media21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audio" Target="../media/media22.m4a"/><Relationship Id="rId2" Type="http://schemas.microsoft.com/office/2007/relationships/media" Target="../media/media22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audio" Target="../media/media23.m4a"/><Relationship Id="rId2" Type="http://schemas.microsoft.com/office/2007/relationships/media" Target="../media/media23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audio" Target="../media/media24.m4a"/><Relationship Id="rId2" Type="http://schemas.microsoft.com/office/2007/relationships/media" Target="../media/media24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audio" Target="../media/media7.m4a"/><Relationship Id="rId2" Type="http://schemas.microsoft.com/office/2007/relationships/media" Target="../media/media7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audio" Target="../media/media25.m4a"/><Relationship Id="rId2" Type="http://schemas.microsoft.com/office/2007/relationships/media" Target="../media/media25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audio" Target="../media/media26.m4a"/><Relationship Id="rId2" Type="http://schemas.microsoft.com/office/2007/relationships/media" Target="../media/media26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audio" Target="../media/media27.m4a"/><Relationship Id="rId2" Type="http://schemas.microsoft.com/office/2007/relationships/media" Target="../media/media27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audio" Target="../media/media28.m4a"/><Relationship Id="rId2" Type="http://schemas.microsoft.com/office/2007/relationships/media" Target="../media/media28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audio" Target="../media/media8.m4a"/><Relationship Id="rId2" Type="http://schemas.microsoft.com/office/2007/relationships/media" Target="../media/media8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audio" Target="../media/media9.m4a"/><Relationship Id="rId2" Type="http://schemas.microsoft.com/office/2007/relationships/media" Target="../media/media9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audio" Target="../media/media10.m4a"/><Relationship Id="rId2" Type="http://schemas.microsoft.com/office/2007/relationships/media" Target="../media/media10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audio" Target="../media/media11.m4a"/><Relationship Id="rId2" Type="http://schemas.microsoft.com/office/2007/relationships/media" Target="../media/media11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audio" Target="../media/media12.m4a"/><Relationship Id="rId2" Type="http://schemas.microsoft.com/office/2007/relationships/media" Target="../media/media12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audio" Target="../media/media13.m4a"/><Relationship Id="rId2" Type="http://schemas.microsoft.com/office/2007/relationships/media" Target="../media/media13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audio" Target="../media/media14.m4a"/><Relationship Id="rId2" Type="http://schemas.microsoft.com/office/2007/relationships/media" Target="../media/media14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グループ化 3"/>
          <p:cNvGrpSpPr/>
          <p:nvPr/>
        </p:nvGrpSpPr>
        <p:grpSpPr>
          <a:xfrm>
            <a:off x="0" y="0"/>
            <a:ext cx="9905760" cy="6857640"/>
            <a:chOff x="0" y="0"/>
            <a:chExt cx="9905760" cy="6857640"/>
          </a:xfrm>
        </p:grpSpPr>
        <p:grpSp>
          <p:nvGrpSpPr>
            <p:cNvPr id="66" name="グループ化 26"/>
            <p:cNvGrpSpPr/>
            <p:nvPr/>
          </p:nvGrpSpPr>
          <p:grpSpPr>
            <a:xfrm>
              <a:off x="0" y="0"/>
              <a:ext cx="9905760" cy="6857640"/>
              <a:chOff x="0" y="0"/>
              <a:chExt cx="9905760" cy="6857640"/>
            </a:xfrm>
          </p:grpSpPr>
          <p:pic>
            <p:nvPicPr>
              <p:cNvPr id="67" name="図 1" descr=""/>
              <p:cNvPicPr/>
              <p:nvPr/>
            </p:nvPicPr>
            <p:blipFill>
              <a:blip r:embed="rId1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artisticPaintBrush/>
                        </a14:imgEffect>
                      </a14:imgLayer>
                    </a14:imgProps>
                  </a:ext>
                </a:extLst>
              </a:blip>
              <a:srcRect l="11149" t="0" r="7650" b="0"/>
            </p:blipFill>
            <p:spPr>
              <a:xfrm>
                <a:off x="0" y="0"/>
                <a:ext cx="9905760" cy="6857640"/>
              </a:xfrm>
              <a:prstGeom prst="rect">
                <a:avLst/>
              </a:prstGeom>
              <a:blipFill rotWithShape="0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2">
                          <a14:imgEffect>
                            <a14:artisticPaintBrush/>
                          </a14:imgEffect>
                        </a14:imgLayer>
                      </a14:imgProps>
                    </a:ext>
                  </a:extLst>
                </a:blip>
                <a:srcRect l="28743" t="0" r="19723" b="0"/>
                <a:tile tx="0" ty="0" sx="100000" sy="100000" algn="tl"/>
              </a:blipFill>
              <a:ln w="0">
                <a:noFill/>
              </a:ln>
            </p:spPr>
          </p:pic>
          <p:pic>
            <p:nvPicPr>
              <p:cNvPr id="68" name="Picture 2" descr=""/>
              <p:cNvPicPr/>
              <p:nvPr/>
            </p:nvPicPr>
            <p:blipFill>
              <a:blip r:embed="rId4"/>
              <a:srcRect l="13261" t="0" r="0" b="38221"/>
              <a:stretch/>
            </p:blipFill>
            <p:spPr>
              <a:xfrm>
                <a:off x="0" y="4745520"/>
                <a:ext cx="7703640" cy="2112120"/>
              </a:xfrm>
              <a:prstGeom prst="rect">
                <a:avLst/>
              </a:prstGeom>
              <a:noFill/>
              <a:ln w="0">
                <a:noFill/>
              </a:ln>
            </p:spPr>
          </p:pic>
          <p:grpSp>
            <p:nvGrpSpPr>
              <p:cNvPr id="69" name="グループ化 24"/>
              <p:cNvGrpSpPr/>
              <p:nvPr/>
            </p:nvGrpSpPr>
            <p:grpSpPr>
              <a:xfrm>
                <a:off x="817920" y="97560"/>
                <a:ext cx="8886240" cy="3047400"/>
                <a:chOff x="817920" y="97560"/>
                <a:chExt cx="8886240" cy="3047400"/>
              </a:xfrm>
            </p:grpSpPr>
            <p:sp>
              <p:nvSpPr>
                <p:cNvPr id="70" name="テキスト ボックス 2"/>
                <p:cNvSpPr/>
                <p:nvPr/>
              </p:nvSpPr>
              <p:spPr>
                <a:xfrm>
                  <a:off x="1432440" y="97560"/>
                  <a:ext cx="3896640" cy="304740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t">
                  <a:spAutoFit/>
                </a:bodyPr>
                <a:p>
                  <a:pPr defTabSz="914400">
                    <a:lnSpc>
                      <a:spcPct val="100000"/>
                    </a:lnSpc>
                  </a:pPr>
                  <a:r>
                    <a:rPr b="1" lang="en-US" sz="9600" spc="-300" strike="noStrike" u="none">
                      <a:solidFill>
                        <a:schemeClr val="accent3">
                          <a:lumMod val="40000"/>
                          <a:lumOff val="60000"/>
                        </a:schemeClr>
                      </a:solidFill>
                      <a:effectLst/>
                      <a:uFillTx/>
                      <a:latin typeface="メイリオ"/>
                      <a:ea typeface="メイリオ"/>
                    </a:rPr>
                    <a:t>20251</a:t>
                  </a:r>
                  <a:endParaRPr b="0" lang="en-US" sz="96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pic>
              <p:nvPicPr>
                <p:cNvPr id="71" name="図 23" descr="kougakuinn-thumb-380x380-5701.jpg"/>
                <p:cNvPicPr/>
                <p:nvPr/>
              </p:nvPicPr>
              <p:blipFill>
                <a:blip r:embed="rId5"/>
                <a:srcRect l="21222" t="6206" r="20730" b="4304"/>
                <a:stretch/>
              </p:blipFill>
              <p:spPr>
                <a:xfrm>
                  <a:off x="817920" y="206640"/>
                  <a:ext cx="657360" cy="1013760"/>
                </a:xfrm>
                <a:prstGeom prst="rect">
                  <a:avLst/>
                </a:prstGeom>
                <a:noFill/>
                <a:ln w="0">
                  <a:noFill/>
                </a:ln>
              </p:spPr>
            </p:pic>
            <p:sp>
              <p:nvSpPr>
                <p:cNvPr id="72" name="テキスト ボックス 22"/>
                <p:cNvSpPr/>
                <p:nvPr/>
              </p:nvSpPr>
              <p:spPr>
                <a:xfrm>
                  <a:off x="4573440" y="206640"/>
                  <a:ext cx="3069360" cy="70812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t">
                  <a:spAutoFit/>
                </a:bodyPr>
                <a:p>
                  <a:pPr defTabSz="914400">
                    <a:lnSpc>
                      <a:spcPct val="100000"/>
                    </a:lnSpc>
                  </a:pPr>
                  <a:r>
                    <a:rPr b="1" lang="ja-JP" sz="4000" strike="noStrike" u="none">
                      <a:solidFill>
                        <a:schemeClr val="lt2">
                          <a:lumMod val="90000"/>
                        </a:schemeClr>
                      </a:solidFill>
                      <a:effectLst/>
                      <a:uFillTx/>
                      <a:latin typeface="メイリオ"/>
                      <a:ea typeface="メイリオ"/>
                    </a:rPr>
                    <a:t>工学院大学</a:t>
                  </a:r>
                  <a:endParaRPr b="0" lang="en-US" sz="40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73" name="テキスト ボックス 25"/>
                <p:cNvSpPr/>
                <p:nvPr/>
              </p:nvSpPr>
              <p:spPr>
                <a:xfrm>
                  <a:off x="4603680" y="708120"/>
                  <a:ext cx="5100480" cy="64656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t">
                  <a:spAutoFit/>
                </a:bodyPr>
                <a:p>
                  <a:pPr defTabSz="914400">
                    <a:lnSpc>
                      <a:spcPct val="100000"/>
                    </a:lnSpc>
                  </a:pPr>
                  <a:r>
                    <a:rPr b="1" lang="ja-JP" sz="3600" strike="noStrike" u="none">
                      <a:solidFill>
                        <a:schemeClr val="lt2">
                          <a:lumMod val="90000"/>
                        </a:schemeClr>
                      </a:solidFill>
                      <a:effectLst/>
                      <a:uFillTx/>
                      <a:latin typeface="メイリオ"/>
                      <a:ea typeface="メイリオ"/>
                    </a:rPr>
                    <a:t>遠隔オンデマンド授業</a:t>
                  </a:r>
                  <a:endParaRPr b="0" lang="en-US" sz="36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</p:grpSp>
        </p:grpSp>
        <p:sp>
          <p:nvSpPr>
            <p:cNvPr id="74" name="テキスト ボックス 10"/>
            <p:cNvSpPr/>
            <p:nvPr/>
          </p:nvSpPr>
          <p:spPr>
            <a:xfrm>
              <a:off x="8287200" y="0"/>
              <a:ext cx="1533960" cy="73908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ed7d3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/>
          </p:style>
          <p:txBody>
            <a:bodyPr lIns="90000" rIns="90000" tIns="45000" bIns="45000" anchor="t">
              <a:spAutoFit/>
            </a:bodyPr>
            <a:p>
              <a:pPr defTabSz="914400">
                <a:lnSpc>
                  <a:spcPct val="100000"/>
                </a:lnSpc>
              </a:pPr>
              <a:r>
                <a:rPr b="1" lang="ja-JP" sz="1400" strike="noStrike" u="none">
                  <a:solidFill>
                    <a:srgbClr val="ff0000"/>
                  </a:solidFill>
                  <a:effectLst/>
                  <a:uFillTx/>
                  <a:latin typeface="メイリオ"/>
                  <a:ea typeface="メイリオ"/>
                </a:rPr>
                <a:t>資料の無断での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defTabSz="914400">
                <a:lnSpc>
                  <a:spcPct val="100000"/>
                </a:lnSpc>
              </a:pPr>
              <a:r>
                <a:rPr b="1" lang="ja-JP" sz="1400" strike="noStrike" u="none">
                  <a:solidFill>
                    <a:srgbClr val="ff0000"/>
                  </a:solidFill>
                  <a:effectLst/>
                  <a:uFillTx/>
                  <a:latin typeface="メイリオ"/>
                  <a:ea typeface="メイリオ"/>
                </a:rPr>
                <a:t>転載・配布を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defTabSz="914400">
                <a:lnSpc>
                  <a:spcPct val="100000"/>
                </a:lnSpc>
              </a:pPr>
              <a:r>
                <a:rPr b="1" lang="ja-JP" sz="1400" strike="noStrike" u="none">
                  <a:solidFill>
                    <a:srgbClr val="ff0000"/>
                  </a:solidFill>
                  <a:effectLst/>
                  <a:uFillTx/>
                  <a:latin typeface="メイリオ"/>
                  <a:ea typeface="メイリオ"/>
                </a:rPr>
                <a:t>固く禁じます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aphicFrame>
        <p:nvGraphicFramePr>
          <p:cNvPr id="75" name="表 14"/>
          <p:cNvGraphicFramePr/>
          <p:nvPr/>
        </p:nvGraphicFramePr>
        <p:xfrm>
          <a:off x="245520" y="1254240"/>
          <a:ext cx="9373320" cy="5528520"/>
        </p:xfrm>
        <a:graphic>
          <a:graphicData uri="http://schemas.openxmlformats.org/drawingml/2006/table">
            <a:tbl>
              <a:tblPr/>
              <a:tblGrid>
                <a:gridCol w="2221560"/>
                <a:gridCol w="5762160"/>
                <a:gridCol w="1389600"/>
              </a:tblGrid>
              <a:tr h="47520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授業名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767171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心理学 </a:t>
                      </a:r>
                      <a:r>
                        <a:rPr b="1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B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767171"/>
                      </a:solidFill>
                      <a:prstDash val="solid"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第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1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回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-2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 w="12240">
                      <a:solidFill>
                        <a:srgbClr val="767171"/>
                      </a:solidFill>
                      <a:prstDash val="solid"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日時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4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月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10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日（木）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1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限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担当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山田豊明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48744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連絡先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hlinkClick r:id="rId6"/>
                        </a:rPr>
                        <a:t>fu20626@g</a:t>
                      </a: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hlinkClick r:id="rId7"/>
                        </a:rPr>
                        <a:t>.kogakuin.jp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16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出席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出席ボタン・アンケート・小テスト等 </a:t>
                      </a:r>
                      <a:r>
                        <a:rPr b="1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KU-LMS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授業中盤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928440"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資料配布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Google drive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工学院の 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Gmail 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アカウントでログイン必須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課題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KU-LMS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上で提出 金曜日までに提出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各回別途個別指示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915480"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質問受付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・なるべく </a:t>
                      </a: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ea typeface="游ゴシック"/>
                        </a:rPr>
                        <a:t>KU-LMS </a:t>
                      </a:r>
                      <a:r>
                        <a:rPr b="0" lang="ja-JP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ea typeface="游ゴシック"/>
                        </a:rPr>
                        <a:t>掲示板（必ず学籍番号を明記）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ea typeface="游ゴシック"/>
                        </a:rPr>
                        <a:t>・メール （必ず科目名・学籍番号を明記）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その他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767171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2240">
                      <a:solidFill>
                        <a:srgbClr val="767171"/>
                      </a:solidFill>
                      <a:prstDash val="solid"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767171"/>
                      </a:solidFill>
                      <a:prstDash val="solid"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76" name="" descr="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r:embed="rId9"/>
              </p:ext>
            </p:extLst>
          </p:nvPr>
        </p:nvPicPr>
        <p:blipFill>
          <a:blip r:embed="rId10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3000" p14:dur="2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7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5.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心理学を学ぶと，人が何を考えているのか，ほとんどわかるようになる．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9000" p14:dur="2000"/>
    </mc:Choice>
    <mc:Fallback>
      <p:transition spd="slow" advTm="29000"/>
    </mc:Fallback>
  </mc:AlternateContent>
  <p:timing>
    <p:tnLst>
      <p:par>
        <p:cTn id="55" dur="indefinite" restart="never" nodeType="tmRoot">
          <p:childTnLst>
            <p:seq>
              <p:cTn id="56" dur="indefinite" nodeType="mainSeq"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1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6.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心理学は占いのようなものである．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7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0000" p14:dur="2000"/>
    </mc:Choice>
    <mc:Fallback>
      <p:transition spd="slow" advTm="10000"/>
    </mc:Fallback>
  </mc:AlternateContent>
  <p:timing>
    <p:tnLst>
      <p:par>
        <p:cTn id="61" dur="indefinite" restart="never" nodeType="tmRoot">
          <p:childTnLst>
            <p:seq>
              <p:cTn id="62" dur="indefinite" nodeType="mainSeq"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" fill="hold"/>
                                        <p:tgtEl>
                                          <p:spTgt spid="1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7.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人間の知能は，生得的に決まっている．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4000" p14:dur="2000"/>
    </mc:Choice>
    <mc:Fallback>
      <p:transition spd="slow" advTm="24000"/>
    </mc:Fallback>
  </mc:AlternateContent>
  <p:timing>
    <p:tnLst>
      <p:par>
        <p:cTn id="67" dur="indefinite" restart="never" nodeType="tmRoot">
          <p:childTnLst>
            <p:seq>
              <p:cTn id="68" dur="indefinite" nodeType="mainSeq"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1" fill="hold"/>
                                        <p:tgtEl>
                                          <p:spTgt spid="1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8.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催眠術をかけて調べると，心の奥底までほとんどわかる．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11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46000" p14:dur="2000"/>
    </mc:Choice>
    <mc:Fallback>
      <p:transition spd="slow" advTm="46000"/>
    </mc:Fallback>
  </mc:AlternateContent>
  <p:timing>
    <p:tnLst>
      <p:par>
        <p:cTn id="73" dur="indefinite" restart="never" nodeType="tmRoot">
          <p:childTnLst>
            <p:seq>
              <p:cTn id="74" dur="indefinite" nodeType="mainSeq"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" fill="hold"/>
                                        <p:tgtEl>
                                          <p:spTgt spid="1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9.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血液型と性格との関係の研究は，心理学の主な研究テーマである．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1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7000" p14:dur="2000"/>
    </mc:Choice>
    <mc:Fallback>
      <p:transition spd="slow" advTm="17000"/>
    </mc:Fallback>
  </mc:AlternateContent>
  <p:timing>
    <p:tnLst>
      <p:par>
        <p:cTn id="79" dur="indefinite" restart="never" nodeType="tmRoot">
          <p:childTnLst>
            <p:seq>
              <p:cTn id="80" dur="indefinite" nodeType="mainSeq"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1" fill="hold"/>
                                        <p:tgtEl>
                                          <p:spTgt spid="1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10.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人間の性格は，一生全く変わらない．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1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3000" p14:dur="2000"/>
    </mc:Choice>
    <mc:Fallback>
      <p:transition spd="slow" advTm="63000"/>
    </mc:Fallback>
  </mc:AlternateContent>
  <p:timing>
    <p:tnLst>
      <p:par>
        <p:cTn id="85" dur="indefinite" restart="never" nodeType="tmRoot">
          <p:childTnLst>
            <p:seq>
              <p:cTn id="86" dur="indefinite" nodeType="mainSeq"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1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心理学の諸分野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17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18" name="正方形/長方形 9"/>
          <p:cNvSpPr/>
          <p:nvPr/>
        </p:nvSpPr>
        <p:spPr>
          <a:xfrm>
            <a:off x="920520" y="2281320"/>
            <a:ext cx="8141040" cy="341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感覚 知覚 認知 記憶 学習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生理 性格 知能 発達 教育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臨床 社会 色彩 思考 言語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産業 音楽 数理          等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4000" p14:dur="2000"/>
    </mc:Choice>
    <mc:Fallback>
      <p:transition spd="slow" advTm="24000"/>
    </mc:Fallback>
  </mc:AlternateContent>
  <p:timing>
    <p:tnLst>
      <p:par>
        <p:cTn id="91" dur="indefinite" restart="never" nodeType="tmRoot">
          <p:childTnLst>
            <p:seq>
              <p:cTn id="92" dur="indefinite" nodeType="mainSeq"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1" fill="hold"/>
                                        <p:tgtEl>
                                          <p:spTgt spid="1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心理学</a:t>
            </a:r>
            <a:r>
              <a:rPr b="1" lang="en-US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A</a:t>
            </a: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で扱う分野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1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2" name="正方形/長方形 9"/>
          <p:cNvSpPr/>
          <p:nvPr/>
        </p:nvSpPr>
        <p:spPr>
          <a:xfrm>
            <a:off x="920520" y="2281320"/>
            <a:ext cx="8141040" cy="258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知覚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記憶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学習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5000" p14:dur="2000"/>
    </mc:Choice>
    <mc:Fallback>
      <p:transition spd="slow" advTm="15000"/>
    </mc:Fallback>
  </mc:AlternateContent>
  <p:timing>
    <p:tnLst>
      <p:par>
        <p:cTn id="97" dur="indefinite" restart="never" nodeType="tmRoot">
          <p:childTnLst>
            <p:seq>
              <p:cTn id="98" dur="indefinite" nodeType="mainSeq"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1" fill="hold"/>
                                        <p:tgtEl>
                                          <p:spTgt spid="1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2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心理学</a:t>
            </a:r>
            <a:r>
              <a:rPr b="1" lang="en-US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B</a:t>
            </a: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で扱う分野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5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6" name="正方形/長方形 9"/>
          <p:cNvSpPr/>
          <p:nvPr/>
        </p:nvSpPr>
        <p:spPr>
          <a:xfrm>
            <a:off x="920520" y="2281320"/>
            <a:ext cx="8141040" cy="258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社会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7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0000" p14:dur="2000"/>
    </mc:Choice>
    <mc:Fallback>
      <p:transition spd="slow" advTm="10000"/>
    </mc:Fallback>
  </mc:AlternateContent>
  <p:timing>
    <p:tnLst>
      <p:par>
        <p:cTn id="103" dur="indefinite" restart="never" nodeType="tmRoot">
          <p:childTnLst>
            <p:seq>
              <p:cTn id="104" dur="indefinite" nodeType="mainSeq"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1" fill="hold"/>
                                        <p:tgtEl>
                                          <p:spTgt spid="1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2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81120" y="648360"/>
            <a:ext cx="8596080" cy="533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実験心理学</a:t>
            </a:r>
            <a:br>
              <a:rPr sz="6000"/>
            </a:b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基礎心理学</a:t>
            </a:r>
            <a:br>
              <a:rPr sz="6000"/>
            </a:br>
            <a:br>
              <a:rPr sz="6000"/>
            </a:br>
            <a:br>
              <a:rPr sz="6000"/>
            </a:b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差異心理学</a:t>
            </a:r>
            <a:br>
              <a:rPr sz="6000"/>
            </a:br>
            <a:r>
              <a:rPr b="1" lang="ja-JP" sz="4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個人差を積極的に扱う</a:t>
            </a:r>
            <a:endParaRPr b="0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9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0" name="矢印: 上下 1"/>
          <p:cNvSpPr/>
          <p:nvPr/>
        </p:nvSpPr>
        <p:spPr>
          <a:xfrm>
            <a:off x="4602960" y="2594160"/>
            <a:ext cx="785520" cy="1432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pic>
        <p:nvPicPr>
          <p:cNvPr id="131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1000" p14:dur="2000"/>
    </mc:Choice>
    <mc:Fallback>
      <p:transition spd="slow" advTm="61000"/>
    </mc:Fallback>
  </mc:AlternateContent>
  <p:timing>
    <p:tnLst>
      <p:par>
        <p:cTn id="109" dur="indefinite" restart="never" nodeType="tmRoot">
          <p:childTnLst>
            <p:seq>
              <p:cTn id="110" dur="indefinite" nodeType="mainSeq"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4" dur="1" fill="hold"/>
                                        <p:tgtEl>
                                          <p:spTgt spid="1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3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811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9999"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心理学に関する </a:t>
            </a: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10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の質問</a:t>
            </a:r>
            <a:br>
              <a:rPr sz="4880"/>
            </a:br>
            <a:br>
              <a:rPr sz="4880"/>
            </a:br>
            <a:r>
              <a:rPr b="1" lang="ja-JP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正しいと思ったら〇，誤っていると思ったら</a:t>
            </a: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×</a:t>
            </a:r>
            <a:r>
              <a:rPr b="1" lang="ja-JP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で答えてください．</a:t>
            </a:r>
            <a:br>
              <a:rPr sz="3200"/>
            </a:br>
            <a:br>
              <a:rPr sz="3200"/>
            </a:br>
            <a:r>
              <a:rPr b="1" lang="ja-JP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ノートに回答を書いていってください．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78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9000" p14:dur="2000"/>
    </mc:Choice>
    <mc:Fallback>
      <p:transition spd="slow" advTm="19000"/>
    </mc:Fallback>
  </mc:AlternateContent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7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性格心理学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3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4" name="正方形/長方形 9"/>
          <p:cNvSpPr/>
          <p:nvPr/>
        </p:nvSpPr>
        <p:spPr>
          <a:xfrm>
            <a:off x="920520" y="1788120"/>
            <a:ext cx="8141040" cy="415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性格の定義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性格の記述法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性格の決定因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性格の検査法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フロイト，ユング，アドラーの性格の捉え方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4000" p14:dur="2000"/>
    </mc:Choice>
    <mc:Fallback>
      <p:transition spd="slow" advTm="64000"/>
    </mc:Fallback>
  </mc:AlternateContent>
  <p:timing>
    <p:tnLst>
      <p:par>
        <p:cTn id="115" dur="indefinite" restart="never" nodeType="tmRoot">
          <p:childTnLst>
            <p:seq>
              <p:cTn id="116" dur="indefinite" nodeType="mainSeq"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0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3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発達心理学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7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8" name="正方形/長方形 9"/>
          <p:cNvSpPr/>
          <p:nvPr/>
        </p:nvSpPr>
        <p:spPr>
          <a:xfrm>
            <a:off x="920520" y="1633680"/>
            <a:ext cx="8141040" cy="483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発達の定義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発達の原理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発達の段階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インプリンティングとアタッチメント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ピアジェの発達観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フロイトの発達観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58000" p14:dur="2000"/>
    </mc:Choice>
    <mc:Fallback>
      <p:transition spd="slow" advTm="58000"/>
    </mc:Fallback>
  </mc:AlternateContent>
  <p:timing>
    <p:tnLst>
      <p:par>
        <p:cTn id="121" dur="indefinite" restart="never" nodeType="tmRoot">
          <p:childTnLst>
            <p:seq>
              <p:cTn id="122" dur="indefinite" nodeType="mainSeq"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6" dur="1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39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社会心理学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1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2" name="正方形/長方形 9"/>
          <p:cNvSpPr/>
          <p:nvPr/>
        </p:nvSpPr>
        <p:spPr>
          <a:xfrm>
            <a:off x="920520" y="2281320"/>
            <a:ext cx="8141040" cy="34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対人コミュニケーション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対人魅力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因果帰属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バランス理論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向社会的行動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47000" p14:dur="2000"/>
    </mc:Choice>
    <mc:Fallback>
      <p:transition spd="slow" advTm="47000"/>
    </mc:Fallback>
  </mc:AlternateContent>
  <p:timing>
    <p:tnLst>
      <p:par>
        <p:cTn id="127" dur="indefinite" restart="never" nodeType="tmRoot">
          <p:childTnLst>
            <p:seq>
              <p:cTn id="128" dur="indefinite" nodeType="mainSeq"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2" dur="1" fill="hold"/>
                                        <p:tgtEl>
                                          <p:spTgt spid="1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4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81120" y="28188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来週以降の受講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5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6" name="正方形/長方形 9"/>
          <p:cNvSpPr/>
          <p:nvPr/>
        </p:nvSpPr>
        <p:spPr>
          <a:xfrm>
            <a:off x="681120" y="2281320"/>
            <a:ext cx="8749080" cy="280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水曜～金曜に受講・課題提出可能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余裕を持ってなるべく早く受講・提出すること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7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6000" p14:dur="2000"/>
    </mc:Choice>
    <mc:Fallback>
      <p:transition spd="slow" advTm="26000"/>
    </mc:Fallback>
  </mc:AlternateContent>
  <p:timing>
    <p:tnLst>
      <p:par>
        <p:cTn id="133" dur="indefinite" restart="never" nodeType="tmRoot">
          <p:childTnLst>
            <p:seq>
              <p:cTn id="134" dur="indefinite" nodeType="mainSeq"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8" dur="1" fill="hold"/>
                                        <p:tgtEl>
                                          <p:spTgt spid="1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4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1.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血液型で人間の性格が大体わかる．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80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15000" p14:dur="2000"/>
    </mc:Choice>
    <mc:Fallback>
      <p:transition spd="slow" advTm="115000"/>
    </mc:Fallback>
  </mc:AlternateContent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2.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心理学では，念力や透視術などの超能力を主に研究している．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82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4000" p14:dur="2000"/>
    </mc:Choice>
    <mc:Fallback>
      <p:transition spd="slow" advTm="24000"/>
    </mc:Fallback>
  </mc:AlternateContent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四角形: 角を丸くする 2"/>
          <p:cNvSpPr/>
          <p:nvPr/>
        </p:nvSpPr>
        <p:spPr>
          <a:xfrm>
            <a:off x="1728720" y="2124000"/>
            <a:ext cx="2219040" cy="312372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84" name="テキスト ボックス 4"/>
          <p:cNvSpPr/>
          <p:nvPr/>
        </p:nvSpPr>
        <p:spPr>
          <a:xfrm>
            <a:off x="1728720" y="2181600"/>
            <a:ext cx="213552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こころ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30000" p14:dur="2000"/>
    </mc:Choice>
    <mc:Fallback>
      <p:transition spd="slow" advTm="30000"/>
    </mc:Fallback>
  </mc:AlternateContent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四角形: 角を丸くする 1"/>
          <p:cNvSpPr/>
          <p:nvPr/>
        </p:nvSpPr>
        <p:spPr>
          <a:xfrm>
            <a:off x="971640" y="882360"/>
            <a:ext cx="4995360" cy="5383800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87" name="四角形: 角を丸くする 2"/>
          <p:cNvSpPr/>
          <p:nvPr/>
        </p:nvSpPr>
        <p:spPr>
          <a:xfrm>
            <a:off x="1728720" y="2124000"/>
            <a:ext cx="2219040" cy="312372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88" name="テキスト ボックス 3"/>
          <p:cNvSpPr/>
          <p:nvPr/>
        </p:nvSpPr>
        <p:spPr>
          <a:xfrm>
            <a:off x="1519200" y="887040"/>
            <a:ext cx="161424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人間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テキスト ボックス 4"/>
          <p:cNvSpPr/>
          <p:nvPr/>
        </p:nvSpPr>
        <p:spPr>
          <a:xfrm>
            <a:off x="1728720" y="2181600"/>
            <a:ext cx="213552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こころ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0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9000" p14:dur="2000"/>
    </mc:Choice>
    <mc:Fallback>
      <p:transition spd="slow" advTm="9000"/>
    </mc:Fallback>
  </mc:AlternateContent>
  <p:timing>
    <p:tnLst>
      <p:par>
        <p:cTn id="31" dur="indefinite" restart="never" nodeType="tmRoot">
          <p:childTnLst>
            <p:seq>
              <p:cTn id="32" dur="indefinite" nodeType="mainSeq"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" fill="hold"/>
                                        <p:tgtEl>
                                          <p:spTgt spid="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9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四角形: 角を丸くする 1"/>
          <p:cNvSpPr/>
          <p:nvPr/>
        </p:nvSpPr>
        <p:spPr>
          <a:xfrm>
            <a:off x="971640" y="882360"/>
            <a:ext cx="4995360" cy="5383800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2" name="四角形: 角を丸くする 2"/>
          <p:cNvSpPr/>
          <p:nvPr/>
        </p:nvSpPr>
        <p:spPr>
          <a:xfrm>
            <a:off x="1728720" y="2124000"/>
            <a:ext cx="2219040" cy="312372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3" name="テキスト ボックス 3"/>
          <p:cNvSpPr/>
          <p:nvPr/>
        </p:nvSpPr>
        <p:spPr>
          <a:xfrm>
            <a:off x="1519200" y="887040"/>
            <a:ext cx="161424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人間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テキスト ボックス 4"/>
          <p:cNvSpPr/>
          <p:nvPr/>
        </p:nvSpPr>
        <p:spPr>
          <a:xfrm>
            <a:off x="1757520" y="2396160"/>
            <a:ext cx="2135520" cy="24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こころ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仮説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モデル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矢印: 右 5"/>
          <p:cNvSpPr/>
          <p:nvPr/>
        </p:nvSpPr>
        <p:spPr>
          <a:xfrm>
            <a:off x="5729400" y="4831560"/>
            <a:ext cx="1071360" cy="8330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6" name="テキスト ボックス 6"/>
          <p:cNvSpPr/>
          <p:nvPr/>
        </p:nvSpPr>
        <p:spPr>
          <a:xfrm>
            <a:off x="6734160" y="810360"/>
            <a:ext cx="2285640" cy="1816200"/>
          </a:xfrm>
          <a:prstGeom prst="rect">
            <a:avLst/>
          </a:prstGeom>
          <a:noFill/>
          <a:ln w="2857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環境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刺激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Stimulus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矢印: 右 7"/>
          <p:cNvSpPr/>
          <p:nvPr/>
        </p:nvSpPr>
        <p:spPr>
          <a:xfrm flipH="1">
            <a:off x="5662440" y="1181160"/>
            <a:ext cx="1071360" cy="8330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8" name="テキスト ボックス 8"/>
          <p:cNvSpPr/>
          <p:nvPr/>
        </p:nvSpPr>
        <p:spPr>
          <a:xfrm>
            <a:off x="6800760" y="3760920"/>
            <a:ext cx="2371320" cy="2678040"/>
          </a:xfrm>
          <a:prstGeom prst="rect">
            <a:avLst/>
          </a:prstGeom>
          <a:noFill/>
          <a:ln w="2857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ふるまい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行動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Behavior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反応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Response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01000" p14:dur="2000"/>
    </mc:Choice>
    <mc:Fallback>
      <p:transition spd="slow" advTm="201000"/>
    </mc:Fallback>
  </mc:AlternateContent>
  <p:timing>
    <p:tnLst>
      <p:par>
        <p:cTn id="37" dur="indefinite" restart="never" nodeType="tmRoot">
          <p:childTnLst>
            <p:seq>
              <p:cTn id="38" dur="indefinite" nodeType="mainSeq"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" fill="hold"/>
                                        <p:tgtEl>
                                          <p:spTgt spid="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9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3.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すべての精神障害者は，他人に危害を加える危険性が高い．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1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7000" p14:dur="2000"/>
    </mc:Choice>
    <mc:Fallback>
      <p:transition spd="slow" advTm="17000"/>
    </mc:Fallback>
  </mc:AlternateContent>
  <p:timing>
    <p:tnLst>
      <p:par>
        <p:cTn id="43" dur="indefinite" restart="never" nodeType="tmRoot">
          <p:childTnLst>
            <p:seq>
              <p:cTn id="44" dur="indefinite" nodeType="mainSeq"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" fill="hold"/>
                                        <p:tgtEl>
                                          <p:spTgt spid="1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4.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だまし絵などには，知能の高い人はだまされない．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5000" p14:dur="2000"/>
    </mc:Choice>
    <mc:Fallback>
      <p:transition spd="slow" advTm="25000"/>
    </mc:Fallback>
  </mc:AlternateContent>
  <p:timing>
    <p:tnLst>
      <p:par>
        <p:cTn id="49" dur="indefinite" restart="never" nodeType="tmRoot">
          <p:childTnLst>
            <p:seq>
              <p:cTn id="50" dur="indefinite" nodeType="mainSeq"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" fill="hold"/>
                                        <p:tgtEl>
                                          <p:spTgt spid="1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テーマ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 pitchFamily="0" charset="1"/>
        <a:ea typeface=""/>
        <a:cs typeface=""/>
      </a:majorFont>
      <a:minorFont>
        <a:latin typeface="游ゴシック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11188</TotalTime>
  <Application>LibreOffice/25.2.2.2$Windows_X86_64 LibreOffice_project/7370d4be9e3cf6031a51beef54ff3bda878e3fac</Application>
  <AppVersion>15.0000</AppVersion>
  <Words>450</Words>
  <Paragraphs>95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2020-04-15T07:44:05Z</dcterms:created>
  <dc:creator>YAMADA Toyoaki</dc:creator>
  <dc:description/>
  <dc:language>ja-JP</dc:language>
  <cp:lastModifiedBy>山田　豊明</cp:lastModifiedBy>
  <dcterms:modified xsi:type="dcterms:W3CDTF">2025-04-03T05:28:23Z</dcterms:modified>
  <cp:revision>150</cp:revision>
  <dc:subject/>
  <dc:title>PowerPoint プレゼンテーション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23</vt:i4>
  </property>
  <property fmtid="{D5CDD505-2E9C-101B-9397-08002B2CF9AE}" pid="3" name="Notes">
    <vt:i4>1</vt:i4>
  </property>
  <property fmtid="{D5CDD505-2E9C-101B-9397-08002B2CF9AE}" pid="4" name="PresentationFormat">
    <vt:lpwstr>A4 210 x 297 mm</vt:lpwstr>
  </property>
  <property fmtid="{D5CDD505-2E9C-101B-9397-08002B2CF9AE}" pid="5" name="Slides">
    <vt:i4>23</vt:i4>
  </property>
</Properties>
</file>